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Montserrat SemiBold"/>
      <p:regular r:id="rId32"/>
      <p:bold r:id="rId33"/>
      <p:italic r:id="rId34"/>
      <p:boldItalic r:id="rId35"/>
    </p:embeddedFont>
    <p:embeddedFont>
      <p:font typeface="Montserrat"/>
      <p:regular r:id="rId36"/>
      <p:bold r:id="rId37"/>
      <p:italic r:id="rId38"/>
      <p:boldItalic r:id="rId39"/>
    </p:embeddedFont>
    <p:embeddedFont>
      <p:font typeface="Inter"/>
      <p:regular r:id="rId40"/>
      <p:bold r:id="rId41"/>
      <p:italic r:id="rId42"/>
      <p:boldItalic r:id="rId43"/>
    </p:embeddedFont>
    <p:embeddedFont>
      <p:font typeface="Fira Sans Extra Condensed Medium"/>
      <p:regular r:id="rId44"/>
      <p:bold r:id="rId45"/>
      <p:italic r:id="rId46"/>
      <p:boldItalic r:id="rId47"/>
    </p:embeddedFont>
    <p:embeddedFont>
      <p:font typeface="Caveat Medium"/>
      <p:regular r:id="rId48"/>
      <p:bold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-regular.fntdata"/><Relationship Id="rId42" Type="http://schemas.openxmlformats.org/officeDocument/2006/relationships/font" Target="fonts/Inter-italic.fntdata"/><Relationship Id="rId41" Type="http://schemas.openxmlformats.org/officeDocument/2006/relationships/font" Target="fonts/Inter-bold.fntdata"/><Relationship Id="rId44" Type="http://schemas.openxmlformats.org/officeDocument/2006/relationships/font" Target="fonts/FiraSansExtraCondensedMedium-regular.fntdata"/><Relationship Id="rId43" Type="http://schemas.openxmlformats.org/officeDocument/2006/relationships/font" Target="fonts/Inter-boldItalic.fntdata"/><Relationship Id="rId46" Type="http://schemas.openxmlformats.org/officeDocument/2006/relationships/font" Target="fonts/FiraSansExtraCondensedMedium-italic.fntdata"/><Relationship Id="rId45" Type="http://schemas.openxmlformats.org/officeDocument/2006/relationships/font" Target="fonts/FiraSansExtraCondensedMedium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CaveatMedium-regular.fntdata"/><Relationship Id="rId47" Type="http://schemas.openxmlformats.org/officeDocument/2006/relationships/font" Target="fonts/FiraSansExtraCondensedMedium-boldItalic.fntdata"/><Relationship Id="rId49" Type="http://schemas.openxmlformats.org/officeDocument/2006/relationships/font" Target="fonts/CaveatMedium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MontserratSemiBold-bold.fntdata"/><Relationship Id="rId32" Type="http://schemas.openxmlformats.org/officeDocument/2006/relationships/font" Target="fonts/MontserratSemiBold-regular.fntdata"/><Relationship Id="rId35" Type="http://schemas.openxmlformats.org/officeDocument/2006/relationships/font" Target="fonts/MontserratSemiBold-boldItalic.fntdata"/><Relationship Id="rId34" Type="http://schemas.openxmlformats.org/officeDocument/2006/relationships/font" Target="fonts/MontserratSemiBold-italic.fntdata"/><Relationship Id="rId37" Type="http://schemas.openxmlformats.org/officeDocument/2006/relationships/font" Target="fonts/Montserrat-bold.fntdata"/><Relationship Id="rId36" Type="http://schemas.openxmlformats.org/officeDocument/2006/relationships/font" Target="fonts/Montserrat-regular.fntdata"/><Relationship Id="rId39" Type="http://schemas.openxmlformats.org/officeDocument/2006/relationships/font" Target="fonts/Montserrat-boldItalic.fntdata"/><Relationship Id="rId38" Type="http://schemas.openxmlformats.org/officeDocument/2006/relationships/font" Target="fonts/Montserra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f4f2e0b12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1f4f2e0b12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1f4f2e0b12_0_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1f4f2e0b12_0_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1f4f2e0b12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31f4f2e0b12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f4f2e0b12_0_5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f4f2e0b12_0_5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1f4f2e0b12_0_5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1f4f2e0b12_0_5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31f4f2e0b12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31f4f2e0b12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1f4f2e0b12_0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1f4f2e0b12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1f4f2e0b12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1f4f2e0b12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1f4f2e0b12_0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1f4f2e0b12_0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1f4f2e0b12_0_5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31f4f2e0b12_0_5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1f4f2e0b12_0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1f4f2e0b12_0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a9469d1f40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a9469d1f40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1f4f2e0b12_0_5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1f4f2e0b12_0_5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1f4f2e0b12_0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1f4f2e0b12_0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1f4f2e0b12_0_6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1f4f2e0b12_0_6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1f4f2e0b12_0_6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1f4f2e0b12_0_6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f4f2e0b12_0_5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f4f2e0b12_0_5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a9fa940987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a9fa940987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21a580f699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21a580f699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21a580f69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21a580f69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a9fa940987_1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a9fa940987_1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a9469d1f4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a9469d1f4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0eded8a67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0eded8a67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a9fa940987_3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a9fa940987_3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1e487d7bb0_0_3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1e487d7bb0_0_3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1f4f2e0b12_0_4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1f4f2e0b12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31f4f2e0b12_0_4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31f4f2e0b12_0_4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643858" y="1172225"/>
            <a:ext cx="677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3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1643852" y="3261775"/>
            <a:ext cx="67707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accen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/>
          <p:nvPr/>
        </p:nvSpPr>
        <p:spPr>
          <a:xfrm>
            <a:off x="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1"/>
          <p:cNvSpPr txBox="1"/>
          <p:nvPr>
            <p:ph hasCustomPrompt="1" type="title"/>
          </p:nvPr>
        </p:nvSpPr>
        <p:spPr>
          <a:xfrm>
            <a:off x="713225" y="1412150"/>
            <a:ext cx="7717500" cy="165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92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/>
          <p:nvPr>
            <p:ph idx="1" type="body"/>
          </p:nvPr>
        </p:nvSpPr>
        <p:spPr>
          <a:xfrm>
            <a:off x="713400" y="3069625"/>
            <a:ext cx="7717500" cy="66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>
                <a:solidFill>
                  <a:schemeClr val="dk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3" name="Google Shape;53;p1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/>
          <p:nvPr/>
        </p:nvSpPr>
        <p:spPr>
          <a:xfrm flipH="1" rot="10800000"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8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2683950" y="3273525"/>
            <a:ext cx="5757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 b="1"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1" type="subTitle"/>
          </p:nvPr>
        </p:nvSpPr>
        <p:spPr>
          <a:xfrm flipH="1">
            <a:off x="2684000" y="1247225"/>
            <a:ext cx="5757300" cy="185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idact Gothic"/>
              <a:buNone/>
              <a:defRPr sz="2800"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3"/>
          <p:cNvSpPr/>
          <p:nvPr/>
        </p:nvSpPr>
        <p:spPr>
          <a:xfrm flipH="1" rot="10800000">
            <a:off x="1216200" y="2571750"/>
            <a:ext cx="1216200" cy="2571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 flipH="1" rot="10800000">
            <a:off x="0" y="1061825"/>
            <a:ext cx="1216200" cy="1509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14"/>
          <p:cNvSpPr txBox="1"/>
          <p:nvPr>
            <p:ph idx="2" type="ctrTitle"/>
          </p:nvPr>
        </p:nvSpPr>
        <p:spPr>
          <a:xfrm>
            <a:off x="23103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hasCustomPrompt="1" idx="3" type="title"/>
          </p:nvPr>
        </p:nvSpPr>
        <p:spPr>
          <a:xfrm>
            <a:off x="7178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/>
          <p:nvPr>
            <p:ph idx="1" type="subTitle"/>
          </p:nvPr>
        </p:nvSpPr>
        <p:spPr>
          <a:xfrm>
            <a:off x="2310350" y="185887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4"/>
          <p:cNvSpPr txBox="1"/>
          <p:nvPr>
            <p:ph idx="4" type="ctrTitle"/>
          </p:nvPr>
        </p:nvSpPr>
        <p:spPr>
          <a:xfrm>
            <a:off x="6233050" y="1446813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7" name="Google Shape;67;p14"/>
          <p:cNvSpPr txBox="1"/>
          <p:nvPr>
            <p:ph hasCustomPrompt="1" idx="5" type="title"/>
          </p:nvPr>
        </p:nvSpPr>
        <p:spPr>
          <a:xfrm>
            <a:off x="4686400" y="1521025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8" name="Google Shape;68;p14"/>
          <p:cNvSpPr txBox="1"/>
          <p:nvPr>
            <p:ph idx="6" type="subTitle"/>
          </p:nvPr>
        </p:nvSpPr>
        <p:spPr>
          <a:xfrm>
            <a:off x="6275800" y="1858878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9" name="Google Shape;69;p14"/>
          <p:cNvSpPr txBox="1"/>
          <p:nvPr>
            <p:ph idx="7" type="ctrTitle"/>
          </p:nvPr>
        </p:nvSpPr>
        <p:spPr>
          <a:xfrm>
            <a:off x="2310350" y="2868777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4"/>
          <p:cNvSpPr txBox="1"/>
          <p:nvPr>
            <p:ph hasCustomPrompt="1" idx="8" type="title"/>
          </p:nvPr>
        </p:nvSpPr>
        <p:spPr>
          <a:xfrm>
            <a:off x="7178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14"/>
          <p:cNvSpPr txBox="1"/>
          <p:nvPr>
            <p:ph idx="9" type="subTitle"/>
          </p:nvPr>
        </p:nvSpPr>
        <p:spPr>
          <a:xfrm>
            <a:off x="231035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4"/>
          <p:cNvSpPr txBox="1"/>
          <p:nvPr>
            <p:ph idx="13" type="ctrTitle"/>
          </p:nvPr>
        </p:nvSpPr>
        <p:spPr>
          <a:xfrm>
            <a:off x="6275650" y="2868775"/>
            <a:ext cx="2150400" cy="3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1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Montserrat"/>
              <a:buNone/>
              <a:defRPr sz="2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4"/>
          <p:cNvSpPr txBox="1"/>
          <p:nvPr>
            <p:ph hasCustomPrompt="1" idx="14" type="title"/>
          </p:nvPr>
        </p:nvSpPr>
        <p:spPr>
          <a:xfrm>
            <a:off x="4686400" y="2960450"/>
            <a:ext cx="1493400" cy="9417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0"/>
              <a:buFont typeface="Fira Sans Extra Condensed Medium"/>
              <a:buNone/>
              <a:defRPr sz="80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4" name="Google Shape;74;p14"/>
          <p:cNvSpPr txBox="1"/>
          <p:nvPr>
            <p:ph idx="15" type="subTitle"/>
          </p:nvPr>
        </p:nvSpPr>
        <p:spPr>
          <a:xfrm>
            <a:off x="6275800" y="3298325"/>
            <a:ext cx="21504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Montserrat"/>
              <a:buNone/>
              <a:defRPr sz="14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5" name="Google Shape;75;p14"/>
          <p:cNvSpPr/>
          <p:nvPr/>
        </p:nvSpPr>
        <p:spPr>
          <a:xfrm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3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9" name="Google Shape;79;p15"/>
          <p:cNvSpPr txBox="1"/>
          <p:nvPr>
            <p:ph idx="1" type="subTitle"/>
          </p:nvPr>
        </p:nvSpPr>
        <p:spPr>
          <a:xfrm>
            <a:off x="145422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2" type="subTitle"/>
          </p:nvPr>
        </p:nvSpPr>
        <p:spPr>
          <a:xfrm>
            <a:off x="145422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15"/>
          <p:cNvSpPr txBox="1"/>
          <p:nvPr>
            <p:ph idx="3" type="subTitle"/>
          </p:nvPr>
        </p:nvSpPr>
        <p:spPr>
          <a:xfrm>
            <a:off x="5427875" y="33913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2" name="Google Shape;82;p15"/>
          <p:cNvSpPr txBox="1"/>
          <p:nvPr>
            <p:ph idx="4" type="subTitle"/>
          </p:nvPr>
        </p:nvSpPr>
        <p:spPr>
          <a:xfrm>
            <a:off x="5427875" y="37667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3" name="Google Shape;83;p15"/>
          <p:cNvSpPr/>
          <p:nvPr/>
        </p:nvSpPr>
        <p:spPr>
          <a:xfrm rot="5400000">
            <a:off x="-2131350" y="2050000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5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6" name="Google Shape;86;p16"/>
          <p:cNvSpPr txBox="1"/>
          <p:nvPr>
            <p:ph idx="1" type="subTitle"/>
          </p:nvPr>
        </p:nvSpPr>
        <p:spPr>
          <a:xfrm>
            <a:off x="1098800" y="377520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2" type="subTitle"/>
          </p:nvPr>
        </p:nvSpPr>
        <p:spPr>
          <a:xfrm>
            <a:off x="1098800" y="305130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3" type="subTitle"/>
          </p:nvPr>
        </p:nvSpPr>
        <p:spPr>
          <a:xfrm>
            <a:off x="1098800" y="2315550"/>
            <a:ext cx="28131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4" type="subTitle"/>
          </p:nvPr>
        </p:nvSpPr>
        <p:spPr>
          <a:xfrm>
            <a:off x="1098800" y="1591650"/>
            <a:ext cx="28131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6"/>
          <p:cNvSpPr/>
          <p:nvPr/>
        </p:nvSpPr>
        <p:spPr>
          <a:xfrm flipH="1" rot="10800000">
            <a:off x="5416200" y="1010100"/>
            <a:ext cx="1216200" cy="156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6"/>
          <p:cNvSpPr/>
          <p:nvPr/>
        </p:nvSpPr>
        <p:spPr>
          <a:xfrm flipH="1" rot="10800000">
            <a:off x="6632400" y="2571600"/>
            <a:ext cx="1216200" cy="2571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4" name="Google Shape;94;p17"/>
          <p:cNvSpPr txBox="1"/>
          <p:nvPr>
            <p:ph idx="1" type="subTitle"/>
          </p:nvPr>
        </p:nvSpPr>
        <p:spPr>
          <a:xfrm>
            <a:off x="7881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5" name="Google Shape;95;p17"/>
          <p:cNvSpPr txBox="1"/>
          <p:nvPr>
            <p:ph idx="2" type="subTitle"/>
          </p:nvPr>
        </p:nvSpPr>
        <p:spPr>
          <a:xfrm>
            <a:off x="7881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6" name="Google Shape;96;p17"/>
          <p:cNvSpPr txBox="1"/>
          <p:nvPr>
            <p:ph idx="3" type="subTitle"/>
          </p:nvPr>
        </p:nvSpPr>
        <p:spPr>
          <a:xfrm>
            <a:off x="344115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7" name="Google Shape;97;p17"/>
          <p:cNvSpPr txBox="1"/>
          <p:nvPr>
            <p:ph idx="4" type="subTitle"/>
          </p:nvPr>
        </p:nvSpPr>
        <p:spPr>
          <a:xfrm>
            <a:off x="344115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5" type="subTitle"/>
          </p:nvPr>
        </p:nvSpPr>
        <p:spPr>
          <a:xfrm>
            <a:off x="6094200" y="23904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9" name="Google Shape;99;p17"/>
          <p:cNvSpPr txBox="1"/>
          <p:nvPr>
            <p:ph idx="6" type="subTitle"/>
          </p:nvPr>
        </p:nvSpPr>
        <p:spPr>
          <a:xfrm>
            <a:off x="6094200" y="27658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0" name="Google Shape;100;p17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7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3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4" name="Google Shape;104;p18"/>
          <p:cNvSpPr txBox="1"/>
          <p:nvPr>
            <p:ph idx="1" type="subTitle"/>
          </p:nvPr>
        </p:nvSpPr>
        <p:spPr>
          <a:xfrm>
            <a:off x="1878275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18"/>
          <p:cNvSpPr txBox="1"/>
          <p:nvPr>
            <p:ph idx="2" type="subTitle"/>
          </p:nvPr>
        </p:nvSpPr>
        <p:spPr>
          <a:xfrm>
            <a:off x="1878275" y="1744345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18"/>
          <p:cNvSpPr txBox="1"/>
          <p:nvPr>
            <p:ph idx="3" type="subTitle"/>
          </p:nvPr>
        </p:nvSpPr>
        <p:spPr>
          <a:xfrm>
            <a:off x="5351497" y="1251675"/>
            <a:ext cx="27876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18"/>
          <p:cNvSpPr txBox="1"/>
          <p:nvPr>
            <p:ph idx="4" type="subTitle"/>
          </p:nvPr>
        </p:nvSpPr>
        <p:spPr>
          <a:xfrm>
            <a:off x="5351493" y="1744282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idx="5" type="subTitle"/>
          </p:nvPr>
        </p:nvSpPr>
        <p:spPr>
          <a:xfrm>
            <a:off x="1878275" y="2898148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18"/>
          <p:cNvSpPr txBox="1"/>
          <p:nvPr>
            <p:ph idx="6" type="subTitle"/>
          </p:nvPr>
        </p:nvSpPr>
        <p:spPr>
          <a:xfrm>
            <a:off x="187827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0" name="Google Shape;110;p18"/>
          <p:cNvSpPr txBox="1"/>
          <p:nvPr>
            <p:ph idx="7" type="subTitle"/>
          </p:nvPr>
        </p:nvSpPr>
        <p:spPr>
          <a:xfrm>
            <a:off x="5351425" y="2898156"/>
            <a:ext cx="27876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18"/>
          <p:cNvSpPr txBox="1"/>
          <p:nvPr>
            <p:ph idx="8" type="subTitle"/>
          </p:nvPr>
        </p:nvSpPr>
        <p:spPr>
          <a:xfrm>
            <a:off x="5351425" y="3390754"/>
            <a:ext cx="27876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2" name="Google Shape;112;p18"/>
          <p:cNvSpPr txBox="1"/>
          <p:nvPr>
            <p:ph idx="9" type="subTitle"/>
          </p:nvPr>
        </p:nvSpPr>
        <p:spPr>
          <a:xfrm rot="-5400803">
            <a:off x="609009" y="1779468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  <p:sp>
        <p:nvSpPr>
          <p:cNvPr id="113" name="Google Shape;113;p18"/>
          <p:cNvSpPr txBox="1"/>
          <p:nvPr>
            <p:ph idx="13" type="subTitle"/>
          </p:nvPr>
        </p:nvSpPr>
        <p:spPr>
          <a:xfrm rot="-5400000">
            <a:off x="609075" y="3422400"/>
            <a:ext cx="1284300" cy="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1">
                <a:solidFill>
                  <a:schemeClr val="l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 b="1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 b="1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4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idx="1" type="subTitle"/>
          </p:nvPr>
        </p:nvSpPr>
        <p:spPr>
          <a:xfrm>
            <a:off x="595134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6" name="Google Shape;116;p19"/>
          <p:cNvSpPr txBox="1"/>
          <p:nvPr>
            <p:ph idx="2" type="subTitle"/>
          </p:nvPr>
        </p:nvSpPr>
        <p:spPr>
          <a:xfrm>
            <a:off x="59513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9"/>
          <p:cNvSpPr txBox="1"/>
          <p:nvPr>
            <p:ph idx="3" type="subTitle"/>
          </p:nvPr>
        </p:nvSpPr>
        <p:spPr>
          <a:xfrm>
            <a:off x="595127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8" name="Google Shape;118;p19"/>
          <p:cNvSpPr txBox="1"/>
          <p:nvPr>
            <p:ph idx="4" type="subTitle"/>
          </p:nvPr>
        </p:nvSpPr>
        <p:spPr>
          <a:xfrm>
            <a:off x="59512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19"/>
          <p:cNvSpPr txBox="1"/>
          <p:nvPr>
            <p:ph idx="5" type="subTitle"/>
          </p:nvPr>
        </p:nvSpPr>
        <p:spPr>
          <a:xfrm>
            <a:off x="3156090" y="1570850"/>
            <a:ext cx="2479500" cy="4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0" name="Google Shape;120;p19"/>
          <p:cNvSpPr txBox="1"/>
          <p:nvPr>
            <p:ph idx="6" type="subTitle"/>
          </p:nvPr>
        </p:nvSpPr>
        <p:spPr>
          <a:xfrm>
            <a:off x="3156036" y="1941975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1" name="Google Shape;121;p19"/>
          <p:cNvSpPr txBox="1"/>
          <p:nvPr>
            <p:ph idx="7" type="subTitle"/>
          </p:nvPr>
        </p:nvSpPr>
        <p:spPr>
          <a:xfrm>
            <a:off x="3156026" y="3064926"/>
            <a:ext cx="2479500" cy="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2" name="Google Shape;122;p19"/>
          <p:cNvSpPr txBox="1"/>
          <p:nvPr>
            <p:ph idx="8" type="subTitle"/>
          </p:nvPr>
        </p:nvSpPr>
        <p:spPr>
          <a:xfrm>
            <a:off x="3155976" y="3436049"/>
            <a:ext cx="2479500" cy="8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3" name="Google Shape;123;p19"/>
          <p:cNvSpPr txBox="1"/>
          <p:nvPr>
            <p:ph type="title"/>
          </p:nvPr>
        </p:nvSpPr>
        <p:spPr>
          <a:xfrm>
            <a:off x="717800" y="383175"/>
            <a:ext cx="770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4" name="Google Shape;124;p19"/>
          <p:cNvSpPr/>
          <p:nvPr/>
        </p:nvSpPr>
        <p:spPr>
          <a:xfrm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9"/>
          <p:cNvSpPr/>
          <p:nvPr/>
        </p:nvSpPr>
        <p:spPr>
          <a:xfrm rot="10800000">
            <a:off x="1216200" y="1061825"/>
            <a:ext cx="1216200" cy="1509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CUSTOM_6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984975" y="1495800"/>
            <a:ext cx="40554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" type="subTitle"/>
          </p:nvPr>
        </p:nvSpPr>
        <p:spPr>
          <a:xfrm>
            <a:off x="3994375" y="2142600"/>
            <a:ext cx="4055400" cy="15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0"/>
          <p:cNvSpPr/>
          <p:nvPr/>
        </p:nvSpPr>
        <p:spPr>
          <a:xfrm flipH="1" rot="10800000">
            <a:off x="0" y="2571825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0"/>
          <p:cNvSpPr/>
          <p:nvPr/>
        </p:nvSpPr>
        <p:spPr>
          <a:xfrm flipH="1" rot="10800000">
            <a:off x="1219200" y="1247175"/>
            <a:ext cx="1216200" cy="1324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96842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96827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/>
          <p:nvPr/>
        </p:nvSpPr>
        <p:spPr>
          <a:xfrm flipH="1" rot="10800000">
            <a:off x="1441925" y="25716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 flipH="1" rot="10800000">
            <a:off x="2658125" y="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2">
  <p:cSld name="CUSTOM_10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3730075" y="1631700"/>
            <a:ext cx="4700700" cy="109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3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1" type="subTitle"/>
          </p:nvPr>
        </p:nvSpPr>
        <p:spPr>
          <a:xfrm>
            <a:off x="3730075" y="2726700"/>
            <a:ext cx="4700700" cy="8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1"/>
          <p:cNvSpPr/>
          <p:nvPr/>
        </p:nvSpPr>
        <p:spPr>
          <a:xfrm flipH="1" rot="10800000">
            <a:off x="2110925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 flipH="1" rot="10800000">
            <a:off x="0" y="257175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4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7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717800" y="383175"/>
            <a:ext cx="7708200" cy="9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0" name="Google Shape;140;p23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3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/>
          <p:nvPr>
            <p:ph type="title"/>
          </p:nvPr>
        </p:nvSpPr>
        <p:spPr>
          <a:xfrm>
            <a:off x="717800" y="383175"/>
            <a:ext cx="7708200" cy="7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1" type="subTitle"/>
          </p:nvPr>
        </p:nvSpPr>
        <p:spPr>
          <a:xfrm>
            <a:off x="717800" y="1255775"/>
            <a:ext cx="4631700" cy="3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5" name="Google Shape;145;p24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1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>
            <p:ph hasCustomPrompt="1" type="title"/>
          </p:nvPr>
        </p:nvSpPr>
        <p:spPr>
          <a:xfrm>
            <a:off x="750975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750975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hasCustomPrompt="1" idx="2" type="title"/>
          </p:nvPr>
        </p:nvSpPr>
        <p:spPr>
          <a:xfrm>
            <a:off x="3508587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508587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idx="4"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2" name="Google Shape;152;p25"/>
          <p:cNvSpPr txBox="1"/>
          <p:nvPr>
            <p:ph hasCustomPrompt="1" idx="5" type="title"/>
          </p:nvPr>
        </p:nvSpPr>
        <p:spPr>
          <a:xfrm>
            <a:off x="6216100" y="2819150"/>
            <a:ext cx="2164200" cy="64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sz="3000">
                <a:solidFill>
                  <a:schemeClr val="dk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6216100" y="3390050"/>
            <a:ext cx="2164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400">
                <a:solidFill>
                  <a:schemeClr val="dk1"/>
                </a:solidFill>
              </a:defRPr>
            </a:lvl1pPr>
            <a:lvl2pPr lvl="1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 algn="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 algn="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4" name="Google Shape;154;p25"/>
          <p:cNvSpPr/>
          <p:nvPr/>
        </p:nvSpPr>
        <p:spPr>
          <a:xfrm flipH="1">
            <a:off x="50" y="4834275"/>
            <a:ext cx="4572000" cy="309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5"/>
          <p:cNvSpPr/>
          <p:nvPr/>
        </p:nvSpPr>
        <p:spPr>
          <a:xfrm flipH="1">
            <a:off x="4572000" y="483427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2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7119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8" name="Google Shape;158;p26"/>
          <p:cNvSpPr txBox="1"/>
          <p:nvPr>
            <p:ph idx="2" type="subTitle"/>
          </p:nvPr>
        </p:nvSpPr>
        <p:spPr>
          <a:xfrm>
            <a:off x="7119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3" type="subTitle"/>
          </p:nvPr>
        </p:nvSpPr>
        <p:spPr>
          <a:xfrm>
            <a:off x="298395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4" type="subTitle"/>
          </p:nvPr>
        </p:nvSpPr>
        <p:spPr>
          <a:xfrm>
            <a:off x="298395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5" type="subTitle"/>
          </p:nvPr>
        </p:nvSpPr>
        <p:spPr>
          <a:xfrm>
            <a:off x="5256000" y="14760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6" type="subTitle"/>
          </p:nvPr>
        </p:nvSpPr>
        <p:spPr>
          <a:xfrm>
            <a:off x="5256000" y="18514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3" name="Google Shape;163;p26"/>
          <p:cNvSpPr txBox="1"/>
          <p:nvPr>
            <p:ph idx="7" type="subTitle"/>
          </p:nvPr>
        </p:nvSpPr>
        <p:spPr>
          <a:xfrm>
            <a:off x="7119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idx="8" type="subTitle"/>
          </p:nvPr>
        </p:nvSpPr>
        <p:spPr>
          <a:xfrm>
            <a:off x="7119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9" type="subTitle"/>
          </p:nvPr>
        </p:nvSpPr>
        <p:spPr>
          <a:xfrm>
            <a:off x="298395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6" name="Google Shape;166;p26"/>
          <p:cNvSpPr txBox="1"/>
          <p:nvPr>
            <p:ph idx="13" type="subTitle"/>
          </p:nvPr>
        </p:nvSpPr>
        <p:spPr>
          <a:xfrm>
            <a:off x="298395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14" type="subTitle"/>
          </p:nvPr>
        </p:nvSpPr>
        <p:spPr>
          <a:xfrm>
            <a:off x="5256000" y="2952200"/>
            <a:ext cx="2261700" cy="40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b="1">
                <a:solidFill>
                  <a:schemeClr val="accen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b="1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8" name="Google Shape;168;p26"/>
          <p:cNvSpPr txBox="1"/>
          <p:nvPr>
            <p:ph idx="15" type="subTitle"/>
          </p:nvPr>
        </p:nvSpPr>
        <p:spPr>
          <a:xfrm>
            <a:off x="5256000" y="3327650"/>
            <a:ext cx="2261700" cy="72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type="title"/>
          </p:nvPr>
        </p:nvSpPr>
        <p:spPr>
          <a:xfrm>
            <a:off x="717800" y="383175"/>
            <a:ext cx="7708200" cy="64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0" name="Google Shape;170;p26"/>
          <p:cNvSpPr/>
          <p:nvPr/>
        </p:nvSpPr>
        <p:spPr>
          <a:xfrm>
            <a:off x="7927800" y="257160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6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7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72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74" name="Google Shape;174;p27"/>
          <p:cNvSpPr txBox="1"/>
          <p:nvPr/>
        </p:nvSpPr>
        <p:spPr>
          <a:xfrm>
            <a:off x="713225" y="3485675"/>
            <a:ext cx="3956100" cy="6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lang="en" sz="1100">
                <a:solidFill>
                  <a:schemeClr val="accent2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100"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5" name="Google Shape;175;p27"/>
          <p:cNvSpPr/>
          <p:nvPr/>
        </p:nvSpPr>
        <p:spPr>
          <a:xfrm>
            <a:off x="6711600" y="25716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/>
          <p:nvPr/>
        </p:nvSpPr>
        <p:spPr>
          <a:xfrm>
            <a:off x="7927800" y="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Font typeface="Barlow"/>
              <a:buChar char="●"/>
              <a:defRPr sz="12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Font typeface="Barlow"/>
              <a:buChar char="○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Barlow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Barlow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713225" y="384048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713225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3962400" y="2371675"/>
            <a:ext cx="2987100" cy="12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●"/>
              <a:defRPr sz="1200"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43"/>
              </a:buClr>
              <a:buSzPts val="1400"/>
              <a:buFont typeface="Quicksand Medium"/>
              <a:buChar char="○"/>
              <a:defRPr sz="1200"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000043"/>
              </a:buClr>
              <a:buSzPts val="1400"/>
              <a:buFont typeface="Quicksand Medium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3" type="subTitle"/>
          </p:nvPr>
        </p:nvSpPr>
        <p:spPr>
          <a:xfrm>
            <a:off x="713225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4" type="subTitle"/>
          </p:nvPr>
        </p:nvSpPr>
        <p:spPr>
          <a:xfrm>
            <a:off x="3962400" y="1925800"/>
            <a:ext cx="2987100" cy="47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b="1"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/>
          <p:nvPr/>
        </p:nvSpPr>
        <p:spPr>
          <a:xfrm>
            <a:off x="7520700" y="205110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6304500" y="0"/>
            <a:ext cx="1216200" cy="2051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1" name="Google Shape;31;p6"/>
          <p:cNvSpPr/>
          <p:nvPr/>
        </p:nvSpPr>
        <p:spPr>
          <a:xfrm rot="5400000">
            <a:off x="6703350" y="2702925"/>
            <a:ext cx="4572000" cy="309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1156525" y="1340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1156525" y="2096100"/>
            <a:ext cx="42321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solidFill>
                  <a:schemeClr val="accent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7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713225" y="1170000"/>
            <a:ext cx="5533200" cy="280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7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0" name="Google Shape;40;p8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8"/>
          <p:cNvSpPr/>
          <p:nvPr/>
        </p:nvSpPr>
        <p:spPr>
          <a:xfrm>
            <a:off x="7951325" y="2571750"/>
            <a:ext cx="1216200" cy="1345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7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713225" y="3045375"/>
            <a:ext cx="4462500" cy="67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hasCustomPrompt="1"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46" name="Google Shape;46;p9"/>
          <p:cNvSpPr/>
          <p:nvPr/>
        </p:nvSpPr>
        <p:spPr>
          <a:xfrm>
            <a:off x="5270400" y="979500"/>
            <a:ext cx="1216200" cy="1592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>
            <a:off x="6486600" y="2571900"/>
            <a:ext cx="1216200" cy="2571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713225" y="544075"/>
            <a:ext cx="4264800" cy="154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800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1"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5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7268" l="11446" r="11883" t="7122"/>
          <a:stretch/>
        </p:blipFill>
        <p:spPr>
          <a:xfrm>
            <a:off x="1460188" y="1537975"/>
            <a:ext cx="4991150" cy="343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>
            <p:ph type="ctrTitle"/>
          </p:nvPr>
        </p:nvSpPr>
        <p:spPr>
          <a:xfrm>
            <a:off x="1909750" y="69775"/>
            <a:ext cx="6770700" cy="146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Implémentez un </a:t>
            </a:r>
            <a:r>
              <a:rPr lang="en" sz="4000">
                <a:solidFill>
                  <a:schemeClr val="accent1"/>
                </a:solidFill>
              </a:rPr>
              <a:t>modèle</a:t>
            </a:r>
            <a:r>
              <a:rPr lang="en" sz="4000"/>
              <a:t> de</a:t>
            </a:r>
            <a:r>
              <a:rPr lang="en" sz="4000">
                <a:solidFill>
                  <a:schemeClr val="accent1"/>
                </a:solidFill>
              </a:rPr>
              <a:t> </a:t>
            </a:r>
            <a:r>
              <a:rPr lang="en" sz="4000">
                <a:solidFill>
                  <a:schemeClr val="dk2"/>
                </a:solidFill>
              </a:rPr>
              <a:t>scoring</a:t>
            </a:r>
            <a:endParaRPr sz="4000">
              <a:solidFill>
                <a:schemeClr val="dk2"/>
              </a:solidFill>
            </a:endParaRPr>
          </a:p>
        </p:txBody>
      </p:sp>
      <p:sp>
        <p:nvSpPr>
          <p:cNvPr id="183" name="Google Shape;183;p28"/>
          <p:cNvSpPr txBox="1"/>
          <p:nvPr>
            <p:ph idx="1" type="subTitle"/>
          </p:nvPr>
        </p:nvSpPr>
        <p:spPr>
          <a:xfrm>
            <a:off x="6699250" y="1480350"/>
            <a:ext cx="1981200" cy="4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Loukas Benazet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28850" y="3763150"/>
            <a:ext cx="1491976" cy="10555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 entreprise " id="185" name="Google Shape;185;p28"/>
          <p:cNvPicPr preferRelativeResize="0"/>
          <p:nvPr/>
        </p:nvPicPr>
        <p:blipFill rotWithShape="1">
          <a:blip r:embed="rId5">
            <a:alphaModFix/>
          </a:blip>
          <a:srcRect b="7957" l="11676" r="8838" t="5739"/>
          <a:stretch/>
        </p:blipFill>
        <p:spPr>
          <a:xfrm>
            <a:off x="0" y="1330000"/>
            <a:ext cx="1212275" cy="120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Google Shape;25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3725" y="3401750"/>
            <a:ext cx="2890001" cy="1649174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7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37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Protocole </a:t>
            </a: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d'entrainement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0" name="Google Shape;260;p37"/>
          <p:cNvSpPr txBox="1"/>
          <p:nvPr/>
        </p:nvSpPr>
        <p:spPr>
          <a:xfrm>
            <a:off x="717800" y="1488125"/>
            <a:ext cx="78576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Standardisation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(StandardScaler)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ermet une convergence plus rapide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évite la dominance des caractéristiques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Imputation des NaN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(stratégie : Moyenne)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s’applique pour le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Dummy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et la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Régression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 Logistique</a:t>
            </a:r>
            <a:endParaRPr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Traitement du déséquilibre des classes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(class_weights)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onne un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coût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plus grand pour la classe minoritaire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=&gt; Ici, on a 92% de 0 et 8% de 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Validation croisée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(StratifiedKfold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|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Nb_folds = 5)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garantit que chaque fold conserve les mêmes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proportions de classes que le dataset complet,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crucial en cas de déséquilibre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1" name="Google Shape;26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375" y="1279900"/>
            <a:ext cx="2083667" cy="203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8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8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Métriques d’évaluation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8" name="Google Shape;268;p38"/>
          <p:cNvSpPr txBox="1"/>
          <p:nvPr/>
        </p:nvSpPr>
        <p:spPr>
          <a:xfrm>
            <a:off x="717800" y="1478400"/>
            <a:ext cx="455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Score métier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(Business score)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b="1" lang="en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Business score = Somme(10*FN + FP)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FN = Faux Négatifs | FP = Faux Positifs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Score à minimiser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Optimisation par l’arbre de Parzen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AUC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(Area Under Curve)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Aire sous la courbe ROC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AUC = 1 — Classifieur parfait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Précision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(Accuracy)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nombre total de prédictions correctes   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      nombre total de prédictions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9" name="Google Shape;26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400" y="1775763"/>
            <a:ext cx="3407898" cy="2606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0" name="Google Shape;270;p38"/>
          <p:cNvCxnSpPr/>
          <p:nvPr/>
        </p:nvCxnSpPr>
        <p:spPr>
          <a:xfrm>
            <a:off x="1904600" y="4226150"/>
            <a:ext cx="2928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Tracking via Mlflow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7" name="Google Shape;277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1300" y="1525375"/>
            <a:ext cx="6941397" cy="3314051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9"/>
          <p:cNvSpPr txBox="1"/>
          <p:nvPr/>
        </p:nvSpPr>
        <p:spPr>
          <a:xfrm>
            <a:off x="6033900" y="538275"/>
            <a:ext cx="1837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Vue d’ensemble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sp>
        <p:nvSpPr>
          <p:cNvPr id="279" name="Google Shape;279;p39"/>
          <p:cNvSpPr/>
          <p:nvPr/>
        </p:nvSpPr>
        <p:spPr>
          <a:xfrm>
            <a:off x="3707175" y="2096225"/>
            <a:ext cx="3765300" cy="187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0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40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Tracking via Mlflow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p40"/>
          <p:cNvSpPr txBox="1"/>
          <p:nvPr/>
        </p:nvSpPr>
        <p:spPr>
          <a:xfrm>
            <a:off x="6033900" y="538275"/>
            <a:ext cx="230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Résultats d’un modèle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287" name="Google Shape;28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3563" y="1631522"/>
            <a:ext cx="8016878" cy="314807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0"/>
          <p:cNvSpPr/>
          <p:nvPr/>
        </p:nvSpPr>
        <p:spPr>
          <a:xfrm>
            <a:off x="4820000" y="2038000"/>
            <a:ext cx="2626800" cy="76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1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41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Tracking via Mlflow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41"/>
          <p:cNvSpPr txBox="1"/>
          <p:nvPr/>
        </p:nvSpPr>
        <p:spPr>
          <a:xfrm>
            <a:off x="6033900" y="538275"/>
            <a:ext cx="2305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Comparaison des runs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296" name="Google Shape;296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147" y="1483200"/>
            <a:ext cx="7021505" cy="3352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2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42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Tracking via Mlflow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42"/>
          <p:cNvSpPr txBox="1"/>
          <p:nvPr/>
        </p:nvSpPr>
        <p:spPr>
          <a:xfrm>
            <a:off x="5774675" y="538275"/>
            <a:ext cx="2938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Versioning des meilleurs modèles</a:t>
            </a:r>
            <a:endParaRPr sz="20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  <p:pic>
        <p:nvPicPr>
          <p:cNvPr id="304" name="Google Shape;304;p42"/>
          <p:cNvPicPr preferRelativeResize="0"/>
          <p:nvPr/>
        </p:nvPicPr>
        <p:blipFill rotWithShape="1">
          <a:blip r:embed="rId3">
            <a:alphaModFix/>
          </a:blip>
          <a:srcRect b="3157" l="0" r="0" t="0"/>
          <a:stretch/>
        </p:blipFill>
        <p:spPr>
          <a:xfrm>
            <a:off x="1506225" y="1617250"/>
            <a:ext cx="6131550" cy="283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3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43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Synthèse des résultats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1" name="Google Shape;311;p43"/>
          <p:cNvSpPr txBox="1"/>
          <p:nvPr/>
        </p:nvSpPr>
        <p:spPr>
          <a:xfrm>
            <a:off x="650450" y="3213875"/>
            <a:ext cx="7842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 modèle LightGBM est à privilégier pour la production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 Leaves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47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 rate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= 0.015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200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200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Threshold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= 0.48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12" name="Google Shape;31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200" y="1687050"/>
            <a:ext cx="7927600" cy="1221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4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44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Data Leakage ?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9" name="Google Shape;319;p44"/>
          <p:cNvSpPr txBox="1"/>
          <p:nvPr/>
        </p:nvSpPr>
        <p:spPr>
          <a:xfrm>
            <a:off x="5878275" y="2436575"/>
            <a:ext cx="2950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Aucune feature n’est anormalement élevée par rapport aux autres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Pas de Data Leakage !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0" name="Google Shape;320;p44"/>
          <p:cNvPicPr preferRelativeResize="0"/>
          <p:nvPr/>
        </p:nvPicPr>
        <p:blipFill rotWithShape="1">
          <a:blip r:embed="rId3">
            <a:alphaModFix/>
          </a:blip>
          <a:srcRect b="0" l="3128" r="4322" t="0"/>
          <a:stretch/>
        </p:blipFill>
        <p:spPr>
          <a:xfrm>
            <a:off x="380125" y="1471525"/>
            <a:ext cx="5623101" cy="349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200" y="3856225"/>
            <a:ext cx="825050" cy="82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4"/>
          <p:cNvPicPr preferRelativeResize="0"/>
          <p:nvPr/>
        </p:nvPicPr>
        <p:blipFill rotWithShape="1">
          <a:blip r:embed="rId5">
            <a:alphaModFix/>
          </a:blip>
          <a:srcRect b="13202" l="24549" r="24590" t="13451"/>
          <a:stretch/>
        </p:blipFill>
        <p:spPr>
          <a:xfrm>
            <a:off x="7733225" y="3985200"/>
            <a:ext cx="551501" cy="47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5"/>
          <p:cNvSpPr txBox="1"/>
          <p:nvPr>
            <p:ph type="title"/>
          </p:nvPr>
        </p:nvSpPr>
        <p:spPr>
          <a:xfrm>
            <a:off x="713375" y="25318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Pipeline de</a:t>
            </a:r>
            <a:endParaRPr sz="4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Déploiement</a:t>
            </a:r>
            <a:endParaRPr sz="4000"/>
          </a:p>
        </p:txBody>
      </p:sp>
      <p:sp>
        <p:nvSpPr>
          <p:cNvPr id="328" name="Google Shape;328;p45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pic>
        <p:nvPicPr>
          <p:cNvPr descr="Logo entreprise " id="329" name="Google Shape;329;p45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511400" y="258790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de déploiement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6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GitHub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4108450" y="951250"/>
            <a:ext cx="554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https://github.com/loukasben/P7</a:t>
            </a:r>
            <a:endParaRPr u="sng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37" name="Google Shape;33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500" y="1459425"/>
            <a:ext cx="3652200" cy="328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9800" y="1770475"/>
            <a:ext cx="4449949" cy="2870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1156525" y="197400"/>
            <a:ext cx="42321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Problématique</a:t>
            </a:r>
            <a:endParaRPr/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508950" y="1174050"/>
            <a:ext cx="5976900" cy="21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Prêt à dépenser </a:t>
            </a:r>
            <a:r>
              <a:rPr lang="en"/>
              <a:t>: société financière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Objectif</a:t>
            </a:r>
            <a:r>
              <a:rPr lang="en"/>
              <a:t> : éviter les problèmes de remboursement des clients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Comment ? </a:t>
            </a:r>
            <a:r>
              <a:rPr lang="en"/>
              <a:t>: prédire la capacité de remboursement</a:t>
            </a:r>
            <a:endParaRPr/>
          </a:p>
        </p:txBody>
      </p:sp>
      <p:sp>
        <p:nvSpPr>
          <p:cNvPr id="192" name="Google Shape;192;p29"/>
          <p:cNvSpPr/>
          <p:nvPr/>
        </p:nvSpPr>
        <p:spPr>
          <a:xfrm>
            <a:off x="6732125" y="0"/>
            <a:ext cx="1216200" cy="2571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7951325" y="2571750"/>
            <a:ext cx="1216200" cy="2571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9"/>
          <p:cNvSpPr txBox="1"/>
          <p:nvPr/>
        </p:nvSpPr>
        <p:spPr>
          <a:xfrm>
            <a:off x="508950" y="2495438"/>
            <a:ext cx="7305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Mission 1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création d’un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score crédit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Char char="●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Mission 2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utilisation d’un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dashboard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pour plus de transparence</a:t>
            </a:r>
            <a:endParaRPr/>
          </a:p>
        </p:txBody>
      </p:sp>
      <p:sp>
        <p:nvSpPr>
          <p:cNvPr id="195" name="Google Shape;195;p29"/>
          <p:cNvSpPr txBox="1"/>
          <p:nvPr/>
        </p:nvSpPr>
        <p:spPr>
          <a:xfrm>
            <a:off x="508950" y="3463138"/>
            <a:ext cx="7468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Target = 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— Pas de Défaut de remboursement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Target = 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 — Défaut de remboursement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 entreprise " id="196" name="Google Shape;196;p29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748100" y="139130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7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Pipeline de déploiement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47"/>
          <p:cNvSpPr txBox="1"/>
          <p:nvPr/>
        </p:nvSpPr>
        <p:spPr>
          <a:xfrm flipH="1">
            <a:off x="2510100" y="972550"/>
            <a:ext cx="4123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Tests unitaires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5" name="Google Shape;345;p47"/>
          <p:cNvSpPr txBox="1"/>
          <p:nvPr/>
        </p:nvSpPr>
        <p:spPr>
          <a:xfrm>
            <a:off x="435150" y="1585575"/>
            <a:ext cx="8273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3 Tests pour l’API Flask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chargement du modèle de prédiction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du chargement du fichier CSV sur les données d’entraînement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la fonction de prédiction de l’API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4 Tests pour le Dashboard Streamlit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la fonction compute_color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la fonction format_value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la fonction closest_description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Test de la fonction get_state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8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Drift</a:t>
            </a:r>
            <a:endParaRPr sz="4000"/>
          </a:p>
        </p:txBody>
      </p:sp>
      <p:sp>
        <p:nvSpPr>
          <p:cNvPr id="351" name="Google Shape;351;p48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pic>
        <p:nvPicPr>
          <p:cNvPr descr="Logo entreprise " id="352" name="Google Shape;352;p48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501925" y="257845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9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49"/>
          <p:cNvSpPr txBox="1"/>
          <p:nvPr/>
        </p:nvSpPr>
        <p:spPr>
          <a:xfrm flipH="1">
            <a:off x="1914900" y="972550"/>
            <a:ext cx="53142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Résultats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59" name="Google Shape;35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517866"/>
            <a:ext cx="7200897" cy="1700213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9"/>
          <p:cNvSpPr txBox="1"/>
          <p:nvPr/>
        </p:nvSpPr>
        <p:spPr>
          <a:xfrm>
            <a:off x="332250" y="3359950"/>
            <a:ext cx="84795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Colonnes numériques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Test statistique de Kolmogorov-Smirnov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Colonnes catégorielles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Indicateur PSI (Population Stability Index)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Seuil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: 0,2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59% des colonnes ont du Data Drift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0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Drift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0012" y="1104725"/>
            <a:ext cx="8123975" cy="37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0"/>
          <p:cNvSpPr txBox="1"/>
          <p:nvPr/>
        </p:nvSpPr>
        <p:spPr>
          <a:xfrm>
            <a:off x="4520438" y="445425"/>
            <a:ext cx="34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Exemple d’une colonne </a:t>
            </a:r>
            <a:r>
              <a:rPr lang="en" sz="2200">
                <a:solidFill>
                  <a:schemeClr val="dk1"/>
                </a:solidFill>
                <a:latin typeface="Caveat Medium"/>
                <a:ea typeface="Caveat Medium"/>
                <a:cs typeface="Caveat Medium"/>
                <a:sym typeface="Caveat Medium"/>
              </a:rPr>
              <a:t>numérique</a:t>
            </a:r>
            <a:endParaRPr sz="2200">
              <a:latin typeface="Caveat Medium"/>
              <a:ea typeface="Caveat Medium"/>
              <a:cs typeface="Caveat Medium"/>
              <a:sym typeface="Caveat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1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Dashboard </a:t>
            </a:r>
            <a:endParaRPr sz="4000"/>
          </a:p>
        </p:txBody>
      </p:sp>
      <p:sp>
        <p:nvSpPr>
          <p:cNvPr id="373" name="Google Shape;373;p51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pic>
        <p:nvPicPr>
          <p:cNvPr descr="Logo entreprise " id="374" name="Google Shape;374;p51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501925" y="258790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2"/>
          <p:cNvSpPr/>
          <p:nvPr/>
        </p:nvSpPr>
        <p:spPr>
          <a:xfrm>
            <a:off x="732825" y="3547350"/>
            <a:ext cx="3821700" cy="6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0" name="Google Shape;380;p52"/>
          <p:cNvSpPr txBox="1"/>
          <p:nvPr>
            <p:ph type="title"/>
          </p:nvPr>
        </p:nvSpPr>
        <p:spPr>
          <a:xfrm>
            <a:off x="713225" y="445025"/>
            <a:ext cx="3858900" cy="13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Merci</a:t>
            </a:r>
            <a:endParaRPr/>
          </a:p>
        </p:txBody>
      </p:sp>
      <p:sp>
        <p:nvSpPr>
          <p:cNvPr id="381" name="Google Shape;381;p52"/>
          <p:cNvSpPr txBox="1"/>
          <p:nvPr/>
        </p:nvSpPr>
        <p:spPr>
          <a:xfrm>
            <a:off x="713225" y="1939050"/>
            <a:ext cx="3841200" cy="9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Place aux</a:t>
            </a:r>
            <a:r>
              <a:rPr lang="en">
                <a:solidFill>
                  <a:schemeClr val="accent2"/>
                </a:solidFill>
                <a:latin typeface="Montserrat"/>
                <a:ea typeface="Montserrat"/>
                <a:cs typeface="Montserrat"/>
                <a:sym typeface="Montserrat"/>
              </a:rPr>
              <a:t> questions :)</a:t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 entreprise " id="382" name="Google Shape;382;p52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729350" y="2587925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3"/>
          <p:cNvSpPr/>
          <p:nvPr/>
        </p:nvSpPr>
        <p:spPr>
          <a:xfrm>
            <a:off x="732825" y="3547350"/>
            <a:ext cx="3821700" cy="6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88" name="Google Shape;388;p53"/>
          <p:cNvPicPr preferRelativeResize="0"/>
          <p:nvPr/>
        </p:nvPicPr>
        <p:blipFill rotWithShape="1">
          <a:blip r:embed="rId3">
            <a:alphaModFix/>
          </a:blip>
          <a:srcRect b="7944" l="4379" r="0" t="0"/>
          <a:stretch/>
        </p:blipFill>
        <p:spPr>
          <a:xfrm>
            <a:off x="1210750" y="258350"/>
            <a:ext cx="5619676" cy="19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538" y="2581624"/>
            <a:ext cx="6181025" cy="210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/>
          <p:nvPr/>
        </p:nvSpPr>
        <p:spPr>
          <a:xfrm>
            <a:off x="732825" y="3547350"/>
            <a:ext cx="3821700" cy="64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95" name="Google Shape;39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7300" y="392150"/>
            <a:ext cx="6689398" cy="21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15475" y="352800"/>
            <a:ext cx="5873468" cy="369347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type="title"/>
          </p:nvPr>
        </p:nvSpPr>
        <p:spPr>
          <a:xfrm>
            <a:off x="1019900" y="352800"/>
            <a:ext cx="4272600" cy="7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Données</a:t>
            </a:r>
            <a:endParaRPr/>
          </a:p>
        </p:txBody>
      </p:sp>
      <p:sp>
        <p:nvSpPr>
          <p:cNvPr id="203" name="Google Shape;203;p30"/>
          <p:cNvSpPr txBox="1"/>
          <p:nvPr/>
        </p:nvSpPr>
        <p:spPr>
          <a:xfrm>
            <a:off x="1486800" y="4345450"/>
            <a:ext cx="7478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7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CSVs décrivant les historiques bancaires des clients issus de « Prêt à dépenser » +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CSV définissant toutes les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Logo entreprise " id="204" name="Google Shape;204;p30"/>
          <p:cNvPicPr preferRelativeResize="0"/>
          <p:nvPr/>
        </p:nvPicPr>
        <p:blipFill rotWithShape="1">
          <a:blip r:embed="rId4">
            <a:alphaModFix/>
          </a:blip>
          <a:srcRect b="7957" l="11676" r="8838" t="5739"/>
          <a:stretch/>
        </p:blipFill>
        <p:spPr>
          <a:xfrm>
            <a:off x="1233475" y="125185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1"/>
          <p:cNvSpPr txBox="1"/>
          <p:nvPr>
            <p:ph type="title"/>
          </p:nvPr>
        </p:nvSpPr>
        <p:spPr>
          <a:xfrm>
            <a:off x="2734825" y="2227050"/>
            <a:ext cx="5695800" cy="193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Data Cleaning</a:t>
            </a:r>
            <a:endParaRPr sz="4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     &amp;</a:t>
            </a:r>
            <a:endParaRPr sz="4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Feature Engineering</a:t>
            </a:r>
            <a:endParaRPr sz="4000"/>
          </a:p>
        </p:txBody>
      </p:sp>
      <p:sp>
        <p:nvSpPr>
          <p:cNvPr id="210" name="Google Shape;210;p31"/>
          <p:cNvSpPr txBox="1"/>
          <p:nvPr>
            <p:ph idx="2" type="title"/>
          </p:nvPr>
        </p:nvSpPr>
        <p:spPr>
          <a:xfrm>
            <a:off x="396835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descr="Logo entreprise " id="211" name="Google Shape;211;p31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2673775" y="1365575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2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Cleaning &amp; Feature Engineering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2"/>
          <p:cNvSpPr txBox="1"/>
          <p:nvPr/>
        </p:nvSpPr>
        <p:spPr>
          <a:xfrm>
            <a:off x="586025" y="1385425"/>
            <a:ext cx="82680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One-Hot Encoding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Suppression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valeurs aberrantes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Création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11 nouvelles features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Agrégation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des lignes -&gt; {min, max, mean, size, sum, var}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Fusion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tout les CSVs en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 dataframe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1" lang="en">
                <a:latin typeface="Montserrat"/>
                <a:ea typeface="Montserrat"/>
                <a:cs typeface="Montserrat"/>
                <a:sym typeface="Montserrat"/>
              </a:rPr>
              <a:t>df</a:t>
            </a:r>
            <a:endParaRPr b="1" i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Suppression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des valeurs infinies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Suppression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des colonnes à valeurs uniques</a:t>
            </a:r>
            <a:endParaRPr b="1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2"/>
          <p:cNvSpPr txBox="1"/>
          <p:nvPr/>
        </p:nvSpPr>
        <p:spPr>
          <a:xfrm>
            <a:off x="5287975" y="3416150"/>
            <a:ext cx="3640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356251 lignes (307507[train] + 48744[test])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773 colonnes (1 ID + 1 Target + 771 features)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2"/>
          <p:cNvSpPr/>
          <p:nvPr/>
        </p:nvSpPr>
        <p:spPr>
          <a:xfrm>
            <a:off x="4913625" y="3434850"/>
            <a:ext cx="365000" cy="277400"/>
          </a:xfrm>
          <a:custGeom>
            <a:rect b="b" l="l" r="r" t="t"/>
            <a:pathLst>
              <a:path extrusionOk="0" h="11096" w="14600">
                <a:moveTo>
                  <a:pt x="0" y="0"/>
                </a:moveTo>
                <a:cubicBezTo>
                  <a:pt x="0" y="5991"/>
                  <a:pt x="9243" y="13164"/>
                  <a:pt x="14600" y="10482"/>
                </a:cubicBez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713375" y="2227050"/>
            <a:ext cx="44625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Modélisation</a:t>
            </a:r>
            <a:endParaRPr sz="4000"/>
          </a:p>
        </p:txBody>
      </p:sp>
      <p:sp>
        <p:nvSpPr>
          <p:cNvPr id="225" name="Google Shape;225;p33"/>
          <p:cNvSpPr txBox="1"/>
          <p:nvPr>
            <p:ph idx="2" type="title"/>
          </p:nvPr>
        </p:nvSpPr>
        <p:spPr>
          <a:xfrm>
            <a:off x="713300" y="1262325"/>
            <a:ext cx="4462500" cy="11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descr="Logo entreprise " id="226" name="Google Shape;226;p33"/>
          <p:cNvPicPr preferRelativeResize="0"/>
          <p:nvPr/>
        </p:nvPicPr>
        <p:blipFill rotWithShape="1">
          <a:blip r:embed="rId3">
            <a:alphaModFix/>
          </a:blip>
          <a:srcRect b="7957" l="11676" r="8838" t="5739"/>
          <a:stretch/>
        </p:blipFill>
        <p:spPr>
          <a:xfrm>
            <a:off x="6501950" y="2587900"/>
            <a:ext cx="1184250" cy="11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34"/>
          <p:cNvSpPr txBox="1"/>
          <p:nvPr/>
        </p:nvSpPr>
        <p:spPr>
          <a:xfrm>
            <a:off x="511250" y="2785675"/>
            <a:ext cx="8121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Hyperparamètres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most_frequent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prédit la target la plus fréquente dans les données d'entraînement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prior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fait des prédictions en respectant la distribution de notre target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uniform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chaque classe (0 ou 1) a une probabilité égale d'être prédite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stratified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prédit un échantillon de manière probabiliste (probabilité des classes)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constant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la classe à prédire est fournie par l'utilisateur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3" name="Google Shape;233;p34"/>
          <p:cNvSpPr txBox="1"/>
          <p:nvPr/>
        </p:nvSpPr>
        <p:spPr>
          <a:xfrm flipH="1">
            <a:off x="3235800" y="972550"/>
            <a:ext cx="26724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DummyClassifier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4" name="Google Shape;234;p34"/>
          <p:cNvSpPr txBox="1"/>
          <p:nvPr/>
        </p:nvSpPr>
        <p:spPr>
          <a:xfrm>
            <a:off x="717800" y="1488125"/>
            <a:ext cx="7836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Classifieur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naïf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car il ne tient pas compte des données d'entrée pour faire des prédictions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Utilisé comme point de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référence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-1046925" y="3612125"/>
            <a:ext cx="830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Hyperparamètres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286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régularisation L2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Ridge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22860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Seuil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1" name="Google Shape;241;p35"/>
          <p:cNvSpPr txBox="1"/>
          <p:nvPr/>
        </p:nvSpPr>
        <p:spPr>
          <a:xfrm flipH="1">
            <a:off x="3235825" y="972550"/>
            <a:ext cx="33063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Régression logistique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2" name="Google Shape;242;p35"/>
          <p:cNvSpPr txBox="1"/>
          <p:nvPr/>
        </p:nvSpPr>
        <p:spPr>
          <a:xfrm>
            <a:off x="717800" y="1488125"/>
            <a:ext cx="3915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Classifieur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linéaire utilisant une fonction sigmoïde pour convertir les prédictions en </a:t>
            </a: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probabilités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Valeurs entre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0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et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Si la proba prédite est supérieure ou égale au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seuil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, l’échantillon est assigné à la classe positive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4350" y="1590250"/>
            <a:ext cx="3791625" cy="321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6"/>
          <p:cNvPicPr preferRelativeResize="0"/>
          <p:nvPr/>
        </p:nvPicPr>
        <p:blipFill rotWithShape="1">
          <a:blip r:embed="rId3">
            <a:alphaModFix/>
          </a:blip>
          <a:srcRect b="0" l="2425" r="2454" t="0"/>
          <a:stretch/>
        </p:blipFill>
        <p:spPr>
          <a:xfrm>
            <a:off x="4924618" y="3262350"/>
            <a:ext cx="3774008" cy="1693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6"/>
          <p:cNvSpPr txBox="1"/>
          <p:nvPr>
            <p:ph type="title"/>
          </p:nvPr>
        </p:nvSpPr>
        <p:spPr>
          <a:xfrm>
            <a:off x="717800" y="383175"/>
            <a:ext cx="7708200" cy="6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Modélisation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6"/>
          <p:cNvSpPr txBox="1"/>
          <p:nvPr/>
        </p:nvSpPr>
        <p:spPr>
          <a:xfrm>
            <a:off x="-611025" y="3339300"/>
            <a:ext cx="76371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Hyperparamètres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learning_rate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contribution de chaque arbre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num_leaves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nombre max de feuilles 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n_estimators</a:t>
            </a: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: nombre d’arbres à entraîner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18288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Montserrat"/>
              <a:buChar char="★"/>
            </a:pPr>
            <a:r>
              <a:rPr b="1"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seuil</a:t>
            </a:r>
            <a:endParaRPr b="1" sz="16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1" name="Google Shape;251;p36"/>
          <p:cNvSpPr txBox="1"/>
          <p:nvPr/>
        </p:nvSpPr>
        <p:spPr>
          <a:xfrm flipH="1">
            <a:off x="3235800" y="972550"/>
            <a:ext cx="26724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LightGBM</a:t>
            </a:r>
            <a:endParaRPr b="1" sz="20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2" name="Google Shape;252;p36"/>
          <p:cNvSpPr txBox="1"/>
          <p:nvPr/>
        </p:nvSpPr>
        <p:spPr>
          <a:xfrm>
            <a:off x="717800" y="1488125"/>
            <a:ext cx="78366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Classifieur non-linéaire utilisant des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arbres de décision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Se sert d’une approche basée sur les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feuilles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plutôt que sur la profondeur pour faire croître ses arbres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Cela lui permet d’être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plus rapide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et de </a:t>
            </a: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consommer moins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de mémoire comparé à d’autres modèles utilisant des arbres de décision tels que </a:t>
            </a:r>
            <a:r>
              <a:rPr i="1" lang="en">
                <a:latin typeface="Montserrat"/>
                <a:ea typeface="Montserrat"/>
                <a:cs typeface="Montserrat"/>
                <a:sym typeface="Montserrat"/>
              </a:rPr>
              <a:t>XGBoost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nagement Consulting Toolkit by Slidesgo">
  <a:themeElements>
    <a:clrScheme name="Simple Light">
      <a:dk1>
        <a:srgbClr val="000000"/>
      </a:dk1>
      <a:lt1>
        <a:srgbClr val="FFFFFF"/>
      </a:lt1>
      <a:dk2>
        <a:srgbClr val="BBD9FF"/>
      </a:dk2>
      <a:lt2>
        <a:srgbClr val="EFEFEF"/>
      </a:lt2>
      <a:accent1>
        <a:srgbClr val="4C72B0"/>
      </a:accent1>
      <a:accent2>
        <a:srgbClr val="000000"/>
      </a:accent2>
      <a:accent3>
        <a:srgbClr val="BBD9FF"/>
      </a:accent3>
      <a:accent4>
        <a:srgbClr val="EFEFEF"/>
      </a:accent4>
      <a:accent5>
        <a:srgbClr val="4C72B0"/>
      </a:accent5>
      <a:accent6>
        <a:srgbClr val="000000"/>
      </a:accent6>
      <a:hlink>
        <a:srgbClr val="4C72B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